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0" r:id="rId10"/>
    <p:sldId id="261" r:id="rId11"/>
    <p:sldId id="267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3" autoAdjust="0"/>
    <p:restoredTop sz="94660"/>
  </p:normalViewPr>
  <p:slideViewPr>
    <p:cSldViewPr snapToGrid="0">
      <p:cViewPr>
        <p:scale>
          <a:sx n="60" d="100"/>
          <a:sy n="60" d="100"/>
        </p:scale>
        <p:origin x="-1836" y="-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93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8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113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81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709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86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755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16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435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0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77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4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95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17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500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4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6BF7E-261F-4E8D-AEB3-CFAAAEC5C96E}" type="datetimeFigureOut">
              <a:rPr lang="nb-NO" smtClean="0"/>
              <a:t>25.10.2016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BB0063-7ACD-42EA-AC87-17E23212B4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54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87356" y="1542197"/>
            <a:ext cx="8325134" cy="2508639"/>
          </a:xfrm>
        </p:spPr>
        <p:txBody>
          <a:bodyPr/>
          <a:lstStyle/>
          <a:p>
            <a:pPr algn="l"/>
            <a:r>
              <a:rPr lang="nb-NO" dirty="0" smtClean="0"/>
              <a:t>Kartlegging og verdsetting </a:t>
            </a:r>
            <a:br>
              <a:rPr lang="nb-NO" dirty="0" smtClean="0"/>
            </a:br>
            <a:r>
              <a:rPr lang="nb-NO" dirty="0" smtClean="0"/>
              <a:t>av friluftsområder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					</a:t>
            </a:r>
            <a:r>
              <a:rPr lang="nb-NO" sz="2000" dirty="0" smtClean="0"/>
              <a:t>- Guro Oudenstad Strætkvern, 25.10.16</a:t>
            </a:r>
            <a:endParaRPr lang="nb-NO" dirty="0"/>
          </a:p>
        </p:txBody>
      </p:sp>
      <p:pic>
        <p:nvPicPr>
          <p:cNvPr id="4" name="Picture 2" descr="Lillehammer kommu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7" y="5821251"/>
            <a:ext cx="3961226" cy="72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2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994389"/>
            <a:ext cx="8596668" cy="1564566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Avhengig av hvilke score området fikk på verdsettingskriteriene blir området tilslutt registrert som: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3049342"/>
            <a:ext cx="8596668" cy="2684366"/>
          </a:xfrm>
        </p:spPr>
        <p:txBody>
          <a:bodyPr>
            <a:norm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nb-NO" sz="3200" dirty="0" smtClean="0"/>
              <a:t>Svært </a:t>
            </a:r>
            <a:r>
              <a:rPr lang="nb-NO" sz="3200" dirty="0"/>
              <a:t>viktig friluftsområde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nb-NO" sz="3200" dirty="0"/>
              <a:t>Viktig friluftsområde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nb-NO" sz="3200" dirty="0"/>
              <a:t>Registrert friluftsområde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nb-NO" sz="3200" dirty="0"/>
              <a:t>Ikke klassifisert friluftsområde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677334" y="1930400"/>
            <a:ext cx="8596668" cy="1513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nb-NO" dirty="0" smtClean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677334" y="2101297"/>
            <a:ext cx="8025736" cy="1342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20693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Verdisetting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6"/>
            <a:ext cx="8060140" cy="890278"/>
          </a:xfrm>
        </p:spPr>
        <p:txBody>
          <a:bodyPr numCol="1"/>
          <a:lstStyle/>
          <a:p>
            <a:r>
              <a:rPr lang="nb-NO" sz="2200" dirty="0" smtClean="0">
                <a:solidFill>
                  <a:schemeClr val="bg1">
                    <a:lumMod val="65000"/>
                  </a:schemeClr>
                </a:solidFill>
              </a:rPr>
              <a:t>Verdisettingen gjøres ved hjelp av et sett med kriterier som skal vektes fra en skala 1-5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838200" y="3309870"/>
            <a:ext cx="10515600" cy="2936384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dirty="0" smtClean="0"/>
              <a:t>Brukerfrekvens</a:t>
            </a:r>
          </a:p>
          <a:p>
            <a:pPr lvl="1"/>
            <a:r>
              <a:rPr lang="nb-NO" dirty="0" smtClean="0"/>
              <a:t>Regionale og nasjonale brukere</a:t>
            </a:r>
          </a:p>
          <a:p>
            <a:pPr lvl="1"/>
            <a:r>
              <a:rPr lang="nb-NO" dirty="0" smtClean="0"/>
              <a:t>Opplevelseskvaliteter</a:t>
            </a:r>
          </a:p>
          <a:p>
            <a:pPr lvl="1"/>
            <a:r>
              <a:rPr lang="nb-NO" dirty="0" smtClean="0"/>
              <a:t>Symbolverdi</a:t>
            </a:r>
          </a:p>
          <a:p>
            <a:pPr lvl="1"/>
            <a:r>
              <a:rPr lang="nb-NO" dirty="0" smtClean="0"/>
              <a:t>Funksjon</a:t>
            </a:r>
          </a:p>
          <a:p>
            <a:pPr lvl="1"/>
            <a:r>
              <a:rPr lang="nb-NO" dirty="0" smtClean="0"/>
              <a:t>Egnethet</a:t>
            </a:r>
          </a:p>
          <a:p>
            <a:pPr lvl="1"/>
            <a:r>
              <a:rPr lang="nb-NO" dirty="0" smtClean="0"/>
              <a:t>Tilrettelegging</a:t>
            </a:r>
          </a:p>
          <a:p>
            <a:pPr lvl="1"/>
            <a:endParaRPr lang="nb-NO" sz="1900" dirty="0" smtClean="0"/>
          </a:p>
          <a:p>
            <a:pPr lvl="1"/>
            <a:r>
              <a:rPr lang="nb-NO" sz="1900" dirty="0" smtClean="0">
                <a:solidFill>
                  <a:schemeClr val="bg1">
                    <a:lumMod val="65000"/>
                  </a:schemeClr>
                </a:solidFill>
              </a:rPr>
              <a:t>Kunnskapsverdi</a:t>
            </a:r>
          </a:p>
          <a:p>
            <a:pPr lvl="1"/>
            <a:r>
              <a:rPr lang="nb-NO" sz="1900" dirty="0" smtClean="0">
                <a:solidFill>
                  <a:schemeClr val="bg1">
                    <a:lumMod val="65000"/>
                  </a:schemeClr>
                </a:solidFill>
              </a:rPr>
              <a:t>Inngrep</a:t>
            </a:r>
          </a:p>
          <a:p>
            <a:pPr lvl="1"/>
            <a:r>
              <a:rPr lang="nb-NO" sz="1900" dirty="0" smtClean="0">
                <a:solidFill>
                  <a:schemeClr val="bg1">
                    <a:lumMod val="65000"/>
                  </a:schemeClr>
                </a:solidFill>
              </a:rPr>
              <a:t>Utstrekning </a:t>
            </a:r>
          </a:p>
          <a:p>
            <a:pPr lvl="1"/>
            <a:r>
              <a:rPr lang="nb-NO" sz="1900" dirty="0" smtClean="0">
                <a:solidFill>
                  <a:schemeClr val="bg1">
                    <a:lumMod val="65000"/>
                  </a:schemeClr>
                </a:solidFill>
              </a:rPr>
              <a:t>Tilgjengelighet</a:t>
            </a:r>
          </a:p>
          <a:p>
            <a:pPr lvl="1"/>
            <a:r>
              <a:rPr lang="nb-NO" sz="1900" dirty="0" smtClean="0">
                <a:solidFill>
                  <a:schemeClr val="bg1">
                    <a:lumMod val="65000"/>
                  </a:schemeClr>
                </a:solidFill>
              </a:rPr>
              <a:t>Lydmiljø</a:t>
            </a:r>
          </a:p>
          <a:p>
            <a:pPr lvl="1"/>
            <a:r>
              <a:rPr lang="nb-NO" sz="1900" dirty="0" smtClean="0">
                <a:solidFill>
                  <a:schemeClr val="bg1">
                    <a:lumMod val="65000"/>
                  </a:schemeClr>
                </a:solidFill>
              </a:rPr>
              <a:t>Potensiell bruk</a:t>
            </a:r>
          </a:p>
          <a:p>
            <a:pPr lvl="1"/>
            <a:endParaRPr lang="nb-NO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nb-NO" dirty="0" smtClean="0"/>
          </a:p>
        </p:txBody>
      </p:sp>
      <p:sp>
        <p:nvSpPr>
          <p:cNvPr id="5" name="Ellipse 4"/>
          <p:cNvSpPr/>
          <p:nvPr/>
        </p:nvSpPr>
        <p:spPr>
          <a:xfrm>
            <a:off x="838200" y="2790497"/>
            <a:ext cx="5257800" cy="3455758"/>
          </a:xfrm>
          <a:prstGeom prst="ellipse">
            <a:avLst/>
          </a:prstGeom>
          <a:noFill/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6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Metodikk og veileder utgitt av Miljødirektoratet</a:t>
            </a:r>
          </a:p>
          <a:p>
            <a:r>
              <a:rPr lang="nb-NO" dirty="0" smtClean="0"/>
              <a:t>Nasjonalt mål om at flest mulig kommuner har gjennomført kartleggingen innen 2018</a:t>
            </a:r>
          </a:p>
          <a:p>
            <a:r>
              <a:rPr lang="nb-NO" dirty="0" smtClean="0"/>
              <a:t>Lillehammer kommune startet opp arbeidet sommeren 2016.</a:t>
            </a:r>
          </a:p>
          <a:p>
            <a:r>
              <a:rPr lang="nb-NO" dirty="0" smtClean="0"/>
              <a:t>Intern arbeidsgruppe bestående av personer fra områdene plan og miljø og park og idrett.</a:t>
            </a:r>
          </a:p>
          <a:p>
            <a:r>
              <a:rPr lang="nb-NO" dirty="0" smtClean="0"/>
              <a:t>Representant fra DNT bistår med ekstern kompetanse.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58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kartlegge?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875582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Sikre viktige friluftsområder – for dagens og fremtidige brukere</a:t>
            </a:r>
          </a:p>
          <a:p>
            <a:pPr lvl="1"/>
            <a:r>
              <a:rPr lang="nb-NO" dirty="0" smtClean="0"/>
              <a:t>Ivareta god tilgang til områder</a:t>
            </a:r>
          </a:p>
          <a:p>
            <a:r>
              <a:rPr lang="nb-NO" dirty="0" smtClean="0"/>
              <a:t>Bidra til forvaltningen av områdene</a:t>
            </a:r>
          </a:p>
          <a:p>
            <a:pPr lvl="1"/>
            <a:r>
              <a:rPr lang="nb-NO" dirty="0" smtClean="0"/>
              <a:t>Eksempel </a:t>
            </a:r>
            <a:r>
              <a:rPr lang="nb-NO" dirty="0"/>
              <a:t>v</a:t>
            </a:r>
            <a:r>
              <a:rPr lang="nb-NO" dirty="0" smtClean="0"/>
              <a:t>urdere behov for tilrettelegging</a:t>
            </a:r>
            <a:endParaRPr lang="nb-NO" dirty="0"/>
          </a:p>
          <a:p>
            <a:r>
              <a:rPr lang="nb-NO" dirty="0" smtClean="0"/>
              <a:t>Øke kunnskapsgrunnlaget i arealplanleggingen</a:t>
            </a:r>
          </a:p>
          <a:p>
            <a:r>
              <a:rPr lang="nb-NO" dirty="0" smtClean="0"/>
              <a:t>Søknad om spillemidler og sikringsmidler </a:t>
            </a:r>
          </a:p>
          <a:p>
            <a:endParaRPr lang="nb-NO" dirty="0"/>
          </a:p>
          <a:p>
            <a:r>
              <a:rPr lang="nb-NO" dirty="0" smtClean="0"/>
              <a:t>Helt konkret: </a:t>
            </a:r>
          </a:p>
          <a:p>
            <a:pPr lvl="1"/>
            <a:r>
              <a:rPr lang="nb-NO" dirty="0" smtClean="0"/>
              <a:t>Temakart/hensynssone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/>
              <a:t>i kommuneplanens arealdel.</a:t>
            </a:r>
          </a:p>
          <a:p>
            <a:pPr lvl="1"/>
            <a:r>
              <a:rPr lang="nb-NO" dirty="0" smtClean="0"/>
              <a:t>Innspill til Vegvesenets arbeid med konsekvensutredning for ny E6-trase.</a:t>
            </a:r>
          </a:p>
          <a:p>
            <a:pPr lvl="1"/>
            <a:r>
              <a:rPr lang="nb-NO" dirty="0" smtClean="0"/>
              <a:t>Dataene skal leveres inn til Miljødirektoratets «Naturbase»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61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00750" y="1884272"/>
            <a:ext cx="7766936" cy="1646302"/>
          </a:xfrm>
        </p:spPr>
        <p:txBody>
          <a:bodyPr/>
          <a:lstStyle/>
          <a:p>
            <a:pPr algn="l"/>
            <a:r>
              <a:rPr lang="nb-NO" dirty="0" smtClean="0"/>
              <a:t>METODIKK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53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233"/>
          </a:xfrm>
        </p:spPr>
        <p:txBody>
          <a:bodyPr/>
          <a:lstStyle/>
          <a:p>
            <a:r>
              <a:rPr lang="nb-NO" dirty="0" smtClean="0"/>
              <a:t>Områdetyper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487606"/>
            <a:ext cx="8917928" cy="4981433"/>
          </a:xfrm>
        </p:spPr>
        <p:txBody>
          <a:bodyPr numCol="1">
            <a:normAutofit fontScale="25000" lnSpcReduction="20000"/>
          </a:bodyPr>
          <a:lstStyle/>
          <a:p>
            <a:r>
              <a:rPr lang="nb-NO" sz="6400" b="1" dirty="0" smtClean="0"/>
              <a:t>Nærturterreng: </a:t>
            </a:r>
            <a:r>
              <a:rPr lang="nb-NO" sz="3800" b="1" dirty="0" smtClean="0"/>
              <a:t>	</a:t>
            </a:r>
          </a:p>
          <a:p>
            <a:pPr lvl="2"/>
            <a:r>
              <a:rPr lang="nb-NO" sz="5600" dirty="0" smtClean="0"/>
              <a:t>Nær tilknytning </a:t>
            </a:r>
            <a:r>
              <a:rPr lang="nb-NO" sz="5600" dirty="0"/>
              <a:t>til </a:t>
            </a:r>
            <a:r>
              <a:rPr lang="nb-NO" sz="5600" dirty="0" smtClean="0"/>
              <a:t>boliger/skoler/</a:t>
            </a:r>
            <a:r>
              <a:rPr lang="nb-NO" sz="5600" dirty="0" err="1" smtClean="0"/>
              <a:t>bhg</a:t>
            </a:r>
            <a:r>
              <a:rPr lang="nb-NO" sz="5600" dirty="0" smtClean="0"/>
              <a:t>.</a:t>
            </a:r>
          </a:p>
          <a:p>
            <a:pPr lvl="2"/>
            <a:r>
              <a:rPr lang="nb-NO" sz="5600" dirty="0" smtClean="0"/>
              <a:t>Over </a:t>
            </a:r>
            <a:r>
              <a:rPr lang="nb-NO" sz="5600" dirty="0"/>
              <a:t>200 daa stort. </a:t>
            </a:r>
            <a:endParaRPr lang="nb-NO" sz="5600" dirty="0" smtClean="0"/>
          </a:p>
          <a:p>
            <a:pPr lvl="2"/>
            <a:r>
              <a:rPr lang="nb-NO" sz="5600" dirty="0" smtClean="0"/>
              <a:t>Eksempel </a:t>
            </a:r>
            <a:r>
              <a:rPr lang="nb-NO" sz="5600" dirty="0"/>
              <a:t>på område: </a:t>
            </a:r>
            <a:r>
              <a:rPr lang="nb-NO" sz="5600" dirty="0" err="1"/>
              <a:t>Hovemoen</a:t>
            </a:r>
            <a:r>
              <a:rPr lang="nb-NO" sz="5600" dirty="0"/>
              <a:t>, område rundt </a:t>
            </a:r>
            <a:r>
              <a:rPr lang="nb-NO" sz="5600" dirty="0" err="1" smtClean="0"/>
              <a:t>Røyslimoen</a:t>
            </a:r>
            <a:endParaRPr lang="nb-NO" sz="5600" dirty="0"/>
          </a:p>
          <a:p>
            <a:pPr lvl="1">
              <a:buFont typeface="Wingdings" panose="05000000000000000000" pitchFamily="2" charset="2"/>
              <a:buChar char="Ø"/>
            </a:pPr>
            <a:endParaRPr lang="nb-NO" sz="3800" dirty="0" smtClean="0"/>
          </a:p>
          <a:p>
            <a:r>
              <a:rPr lang="nb-NO" sz="6400" b="1" dirty="0" smtClean="0"/>
              <a:t>Leke- og rekreasjonsområder: </a:t>
            </a:r>
            <a:endParaRPr lang="nb-NO" sz="3800" b="1" dirty="0"/>
          </a:p>
          <a:p>
            <a:pPr lvl="2"/>
            <a:r>
              <a:rPr lang="nb-NO" sz="5600" dirty="0" smtClean="0"/>
              <a:t>Innen </a:t>
            </a:r>
            <a:r>
              <a:rPr lang="nb-NO" sz="5600" dirty="0"/>
              <a:t>200 meter fra </a:t>
            </a:r>
            <a:r>
              <a:rPr lang="nb-NO" sz="5600" dirty="0" smtClean="0"/>
              <a:t>boliger/skoler/barnehage. </a:t>
            </a:r>
          </a:p>
          <a:p>
            <a:pPr lvl="2"/>
            <a:r>
              <a:rPr lang="nb-NO" sz="5600" dirty="0" smtClean="0"/>
              <a:t>Mindre enn 200 daa. </a:t>
            </a:r>
          </a:p>
          <a:p>
            <a:pPr lvl="2"/>
            <a:r>
              <a:rPr lang="nb-NO" sz="5600" dirty="0" smtClean="0"/>
              <a:t>Kan </a:t>
            </a:r>
            <a:r>
              <a:rPr lang="nb-NO" sz="5600" dirty="0"/>
              <a:t>være opparbeidet </a:t>
            </a:r>
            <a:r>
              <a:rPr lang="nb-NO" sz="5600" dirty="0" smtClean="0"/>
              <a:t>eller med vegetasjon/naturmark.</a:t>
            </a:r>
          </a:p>
          <a:p>
            <a:pPr lvl="2"/>
            <a:r>
              <a:rPr lang="nb-NO" sz="5600" dirty="0" smtClean="0"/>
              <a:t>Eks</a:t>
            </a:r>
            <a:r>
              <a:rPr lang="nb-NO" sz="5600" dirty="0"/>
              <a:t>. </a:t>
            </a:r>
            <a:r>
              <a:rPr lang="nb-NO" sz="5600" dirty="0" smtClean="0"/>
              <a:t>lekeplass i Skogen-feltet</a:t>
            </a:r>
            <a:endParaRPr lang="nb-NO" sz="5600" dirty="0"/>
          </a:p>
          <a:p>
            <a:endParaRPr lang="nb-NO" dirty="0" smtClean="0"/>
          </a:p>
          <a:p>
            <a:r>
              <a:rPr lang="nb-NO" sz="6400" b="1" dirty="0" smtClean="0"/>
              <a:t>Grønnkorridor: </a:t>
            </a:r>
            <a:r>
              <a:rPr lang="nb-NO" sz="6400" dirty="0" smtClean="0"/>
              <a:t>	</a:t>
            </a:r>
            <a:endParaRPr lang="nb-NO" sz="5500" dirty="0" smtClean="0"/>
          </a:p>
          <a:p>
            <a:pPr lvl="2"/>
            <a:r>
              <a:rPr lang="nb-NO" sz="5600" dirty="0" smtClean="0"/>
              <a:t>Friluftsområde </a:t>
            </a:r>
            <a:r>
              <a:rPr lang="nb-NO" sz="5600" dirty="0"/>
              <a:t>i seg selv eller forbindelseslinjer for gående og </a:t>
            </a:r>
            <a:r>
              <a:rPr lang="nb-NO" sz="5600" dirty="0" smtClean="0"/>
              <a:t>syklende mellom friområder og boligområder</a:t>
            </a:r>
            <a:endParaRPr lang="nb-NO" sz="5600" dirty="0" smtClean="0"/>
          </a:p>
          <a:p>
            <a:pPr lvl="2"/>
            <a:r>
              <a:rPr lang="nb-NO" sz="5600" dirty="0" smtClean="0"/>
              <a:t>Bør ha et grønt </a:t>
            </a:r>
            <a:r>
              <a:rPr lang="nb-NO" sz="5600" dirty="0" err="1" smtClean="0"/>
              <a:t>hovedpreg</a:t>
            </a:r>
            <a:endParaRPr lang="nb-NO" sz="5600" dirty="0" smtClean="0"/>
          </a:p>
          <a:p>
            <a:pPr lvl="2"/>
            <a:r>
              <a:rPr lang="nb-NO" sz="5600" dirty="0" smtClean="0"/>
              <a:t>Eksempelvis </a:t>
            </a:r>
            <a:r>
              <a:rPr lang="nb-NO" sz="5600" dirty="0"/>
              <a:t>tverrløypa fra sør til nord i byen.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187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504498"/>
            <a:ext cx="8811050" cy="6148550"/>
          </a:xfrm>
        </p:spPr>
        <p:txBody>
          <a:bodyPr>
            <a:normAutofit/>
          </a:bodyPr>
          <a:lstStyle/>
          <a:p>
            <a:pPr lvl="0"/>
            <a:r>
              <a:rPr lang="nb-NO" sz="1700" b="1" dirty="0"/>
              <a:t>Marka: </a:t>
            </a:r>
            <a:endParaRPr lang="nb-NO" sz="1700" dirty="0"/>
          </a:p>
          <a:p>
            <a:pPr lvl="2"/>
            <a:r>
              <a:rPr lang="nb-NO" sz="1500" dirty="0" smtClean="0"/>
              <a:t>Områder </a:t>
            </a:r>
            <a:r>
              <a:rPr lang="nb-NO" sz="1500" dirty="0"/>
              <a:t>som i hovedsak grenser direkte opp mot </a:t>
            </a:r>
            <a:r>
              <a:rPr lang="nb-NO" sz="1500" dirty="0" smtClean="0"/>
              <a:t>byen.</a:t>
            </a:r>
          </a:p>
          <a:p>
            <a:pPr lvl="2"/>
            <a:r>
              <a:rPr lang="nb-NO" sz="1500" dirty="0" smtClean="0"/>
              <a:t>Sammenhengende </a:t>
            </a:r>
            <a:r>
              <a:rPr lang="nb-NO" sz="1500" dirty="0"/>
              <a:t>utmarksområde. </a:t>
            </a:r>
          </a:p>
          <a:p>
            <a:pPr lvl="2"/>
            <a:r>
              <a:rPr lang="nb-NO" sz="1500" dirty="0" smtClean="0"/>
              <a:t>Eks. område mellom Vårsetergrenda – </a:t>
            </a:r>
            <a:r>
              <a:rPr lang="nb-NO" sz="1500" dirty="0" err="1" smtClean="0"/>
              <a:t>Mesnaelva</a:t>
            </a:r>
            <a:r>
              <a:rPr lang="nb-NO" sz="1500" dirty="0" smtClean="0"/>
              <a:t> – Skistadion</a:t>
            </a:r>
          </a:p>
          <a:p>
            <a:pPr marL="0" lvl="0" indent="0">
              <a:buNone/>
            </a:pPr>
            <a:endParaRPr lang="nb-NO" sz="1700" dirty="0"/>
          </a:p>
          <a:p>
            <a:pPr lvl="0"/>
            <a:r>
              <a:rPr lang="nb-NO" sz="1700" b="1" dirty="0" smtClean="0"/>
              <a:t>Utfartsområde:	</a:t>
            </a:r>
            <a:endParaRPr lang="nb-NO" sz="1700" dirty="0"/>
          </a:p>
          <a:p>
            <a:pPr lvl="2"/>
            <a:r>
              <a:rPr lang="nb-NO" sz="1500" dirty="0" smtClean="0"/>
              <a:t>Utenfor </a:t>
            </a:r>
            <a:r>
              <a:rPr lang="nb-NO" sz="1500" dirty="0"/>
              <a:t>umiddelbar nærhet, men innenfor </a:t>
            </a:r>
            <a:r>
              <a:rPr lang="nb-NO" sz="1500" dirty="0" smtClean="0"/>
              <a:t>dagsturavstand</a:t>
            </a:r>
            <a:r>
              <a:rPr lang="nb-NO" sz="1500" dirty="0"/>
              <a:t>. </a:t>
            </a:r>
          </a:p>
          <a:p>
            <a:pPr lvl="2"/>
            <a:r>
              <a:rPr lang="nb-NO" sz="1500" dirty="0" smtClean="0"/>
              <a:t>Kan </a:t>
            </a:r>
            <a:r>
              <a:rPr lang="nb-NO" sz="1500" dirty="0"/>
              <a:t>være tilrettelagt </a:t>
            </a:r>
            <a:r>
              <a:rPr lang="nb-NO" sz="1500" dirty="0" smtClean="0"/>
              <a:t>for enkeltaktiviteter </a:t>
            </a:r>
            <a:r>
              <a:rPr lang="nb-NO" sz="1500" dirty="0"/>
              <a:t>/ </a:t>
            </a:r>
            <a:r>
              <a:rPr lang="nb-NO" sz="1500" dirty="0" smtClean="0"/>
              <a:t>turmål</a:t>
            </a:r>
          </a:p>
          <a:p>
            <a:pPr lvl="2"/>
            <a:r>
              <a:rPr lang="nb-NO" sz="1500" dirty="0" smtClean="0"/>
              <a:t>Eksempel: </a:t>
            </a:r>
            <a:r>
              <a:rPr lang="nb-NO" sz="1500" dirty="0" err="1" smtClean="0"/>
              <a:t>Nevelfjell</a:t>
            </a:r>
            <a:r>
              <a:rPr lang="nb-NO" sz="1500" dirty="0" smtClean="0"/>
              <a:t> eller klatrefelt på Fåberg</a:t>
            </a:r>
          </a:p>
          <a:p>
            <a:pPr marL="0" lvl="0" indent="0">
              <a:buNone/>
            </a:pPr>
            <a:endParaRPr lang="nb-NO" sz="1700" dirty="0"/>
          </a:p>
          <a:p>
            <a:pPr lvl="0"/>
            <a:r>
              <a:rPr lang="nb-NO" sz="1700" b="1" dirty="0" smtClean="0"/>
              <a:t>Jordbrukslandskap: </a:t>
            </a:r>
            <a:r>
              <a:rPr lang="nb-NO" dirty="0"/>
              <a:t>	</a:t>
            </a:r>
          </a:p>
          <a:p>
            <a:pPr lvl="2"/>
            <a:r>
              <a:rPr lang="nb-NO" sz="1500" dirty="0" smtClean="0"/>
              <a:t>Ferdselsveier åpne for allmenn ferdsel (også i perioden 14. oktober – 30. april – friluftsloven). </a:t>
            </a:r>
          </a:p>
          <a:p>
            <a:pPr lvl="2"/>
            <a:r>
              <a:rPr lang="nb-NO" sz="1500" dirty="0" smtClean="0"/>
              <a:t>Stier, løyper og turveiforbindelser inngår i området (kan registreres som grønnkorridor)</a:t>
            </a:r>
          </a:p>
          <a:p>
            <a:pPr lvl="2"/>
            <a:r>
              <a:rPr lang="nb-NO" sz="1500" dirty="0" smtClean="0"/>
              <a:t>Eksempel Lysgårdsjordet</a:t>
            </a:r>
          </a:p>
          <a:p>
            <a:pPr marL="457200" lvl="1" indent="0">
              <a:buNone/>
            </a:pPr>
            <a:endParaRPr lang="nb-NO" sz="1700" dirty="0" smtClean="0"/>
          </a:p>
          <a:p>
            <a:endParaRPr lang="nb-NO" dirty="0" smtClean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74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3" y="551793"/>
            <a:ext cx="9128819" cy="5675586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pPr lvl="0"/>
            <a:r>
              <a:rPr lang="nb-NO" sz="1600" b="1" dirty="0"/>
              <a:t>Strandsone med tilhørende sjø  og vassdrag: </a:t>
            </a:r>
          </a:p>
          <a:p>
            <a:pPr lvl="2"/>
            <a:r>
              <a:rPr lang="nb-NO" dirty="0" smtClean="0"/>
              <a:t>Områder langs innsjøer og vassdrag med muligheter for allment friluftsliv</a:t>
            </a:r>
            <a:endParaRPr lang="nb-NO" dirty="0"/>
          </a:p>
          <a:p>
            <a:pPr lvl="2"/>
            <a:r>
              <a:rPr lang="nb-NO" dirty="0" smtClean="0"/>
              <a:t>Eksempel: Strandpromenaden</a:t>
            </a:r>
          </a:p>
          <a:p>
            <a:pPr marL="914400" lvl="2" indent="0">
              <a:buNone/>
            </a:pPr>
            <a:endParaRPr lang="nb-NO" dirty="0"/>
          </a:p>
          <a:p>
            <a:pPr lvl="0"/>
            <a:r>
              <a:rPr lang="nb-NO" sz="1600" b="1" dirty="0" smtClean="0"/>
              <a:t>Store </a:t>
            </a:r>
            <a:r>
              <a:rPr lang="nb-NO" sz="1600" b="1" dirty="0"/>
              <a:t>turområder med </a:t>
            </a:r>
            <a:r>
              <a:rPr lang="nb-NO" sz="1600" b="1" dirty="0" smtClean="0"/>
              <a:t>tilrettelegging: </a:t>
            </a:r>
            <a:endParaRPr lang="nb-NO" sz="1600" dirty="0"/>
          </a:p>
          <a:p>
            <a:pPr lvl="2"/>
            <a:r>
              <a:rPr lang="nb-NO" dirty="0" smtClean="0"/>
              <a:t>Inngangsporter </a:t>
            </a:r>
            <a:r>
              <a:rPr lang="nb-NO" dirty="0"/>
              <a:t>og kjerneområder til de </a:t>
            </a:r>
            <a:r>
              <a:rPr lang="nb-NO" dirty="0" smtClean="0"/>
              <a:t>nasjonalt </a:t>
            </a:r>
            <a:r>
              <a:rPr lang="nb-NO" dirty="0"/>
              <a:t>viktigste fjell- skog- og </a:t>
            </a:r>
            <a:r>
              <a:rPr lang="nb-NO" dirty="0" smtClean="0"/>
              <a:t>heiområdene.</a:t>
            </a:r>
          </a:p>
          <a:p>
            <a:pPr lvl="2"/>
            <a:r>
              <a:rPr lang="nb-NO" dirty="0" smtClean="0"/>
              <a:t>Omfatter større </a:t>
            </a:r>
            <a:r>
              <a:rPr lang="nb-NO" dirty="0"/>
              <a:t>områder med </a:t>
            </a:r>
            <a:r>
              <a:rPr lang="nb-NO" dirty="0" smtClean="0"/>
              <a:t>merket </a:t>
            </a:r>
            <a:r>
              <a:rPr lang="nb-NO" dirty="0"/>
              <a:t>sti- og </a:t>
            </a:r>
            <a:r>
              <a:rPr lang="nb-NO" dirty="0" smtClean="0"/>
              <a:t>løypenett </a:t>
            </a:r>
            <a:r>
              <a:rPr lang="nb-NO" dirty="0"/>
              <a:t>med tilhørende </a:t>
            </a:r>
            <a:r>
              <a:rPr lang="nb-NO" dirty="0" smtClean="0"/>
              <a:t>overnattingssteder</a:t>
            </a:r>
            <a:endParaRPr lang="nb-NO" dirty="0"/>
          </a:p>
          <a:p>
            <a:pPr lvl="2"/>
            <a:r>
              <a:rPr lang="nb-NO" dirty="0" smtClean="0"/>
              <a:t>Egnet </a:t>
            </a:r>
            <a:r>
              <a:rPr lang="nb-NO" dirty="0"/>
              <a:t>for tradisjonelle turaktiviteter (gå, ski, </a:t>
            </a:r>
            <a:r>
              <a:rPr lang="nb-NO" dirty="0" smtClean="0"/>
              <a:t>jakt, fiske)</a:t>
            </a:r>
          </a:p>
          <a:p>
            <a:pPr lvl="2"/>
            <a:r>
              <a:rPr lang="nb-NO" dirty="0" smtClean="0"/>
              <a:t>Eksempel Nordseter i sammenheng med omkringliggende områder (Sjusjøen/Øyer)</a:t>
            </a:r>
            <a:endParaRPr lang="nb-NO" dirty="0"/>
          </a:p>
          <a:p>
            <a:endParaRPr lang="nb-NO" sz="1600" dirty="0"/>
          </a:p>
          <a:p>
            <a:r>
              <a:rPr lang="nb-NO" sz="1600" b="1" dirty="0"/>
              <a:t>Store turområder uten </a:t>
            </a:r>
            <a:r>
              <a:rPr lang="nb-NO" sz="1600" b="1" dirty="0" smtClean="0"/>
              <a:t>tilrettelegging: </a:t>
            </a:r>
            <a:r>
              <a:rPr lang="nb-NO" sz="1600" dirty="0" smtClean="0"/>
              <a:t>	</a:t>
            </a:r>
            <a:r>
              <a:rPr lang="nb-NO" dirty="0" smtClean="0"/>
              <a:t>	</a:t>
            </a:r>
          </a:p>
          <a:p>
            <a:pPr lvl="2"/>
            <a:r>
              <a:rPr lang="nb-NO" dirty="0" smtClean="0"/>
              <a:t>Inngangsporter </a:t>
            </a:r>
            <a:r>
              <a:rPr lang="nb-NO" dirty="0"/>
              <a:t>og kjerneområder i større, </a:t>
            </a:r>
            <a:r>
              <a:rPr lang="nb-NO" dirty="0" smtClean="0"/>
              <a:t>sammenhengende </a:t>
            </a:r>
            <a:r>
              <a:rPr lang="nb-NO" dirty="0"/>
              <a:t>«ødeområder</a:t>
            </a:r>
            <a:r>
              <a:rPr lang="nb-NO" dirty="0" smtClean="0"/>
              <a:t>».</a:t>
            </a:r>
          </a:p>
          <a:p>
            <a:pPr lvl="2"/>
            <a:r>
              <a:rPr lang="nb-NO" dirty="0" smtClean="0"/>
              <a:t>I </a:t>
            </a:r>
            <a:r>
              <a:rPr lang="nb-NO" dirty="0"/>
              <a:t>veilederen bl.a. henvist til større områder i </a:t>
            </a:r>
            <a:r>
              <a:rPr lang="nb-NO" dirty="0" smtClean="0"/>
              <a:t>Nord-Norge</a:t>
            </a:r>
          </a:p>
          <a:p>
            <a:pPr marL="914400" lvl="2" indent="0">
              <a:buNone/>
            </a:pPr>
            <a:endParaRPr lang="nb-NO" sz="2200" dirty="0" smtClean="0"/>
          </a:p>
          <a:p>
            <a:pPr marL="914400" lvl="2" indent="0">
              <a:buNone/>
            </a:pPr>
            <a:endParaRPr lang="nb-NO" sz="2200" dirty="0"/>
          </a:p>
          <a:p>
            <a:pPr marL="0" indent="0">
              <a:buNone/>
            </a:pPr>
            <a:endParaRPr lang="nb-NO" dirty="0"/>
          </a:p>
          <a:p>
            <a:endParaRPr lang="nb-NO" sz="26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23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30037" y="1025472"/>
            <a:ext cx="8596668" cy="3880773"/>
          </a:xfrm>
        </p:spPr>
        <p:txBody>
          <a:bodyPr>
            <a:normAutofit/>
          </a:bodyPr>
          <a:lstStyle/>
          <a:p>
            <a:r>
              <a:rPr lang="nb-NO" sz="1600" b="1" dirty="0"/>
              <a:t>Særlige kvalitetsområder:	</a:t>
            </a:r>
            <a:r>
              <a:rPr lang="nb-NO" dirty="0"/>
              <a:t>	</a:t>
            </a:r>
          </a:p>
          <a:p>
            <a:pPr lvl="2"/>
            <a:r>
              <a:rPr lang="nb-NO" dirty="0"/>
              <a:t>Områder med helt spesielle opplevelseskvaliteter eller symbolverdi for friluftsliv / reiseliv</a:t>
            </a:r>
          </a:p>
          <a:p>
            <a:pPr lvl="2"/>
            <a:r>
              <a:rPr lang="nb-NO" dirty="0"/>
              <a:t>Kan være delområder innenfor andre områdetyper, eks. store friluftsområder med / uten tilrettelegging</a:t>
            </a:r>
          </a:p>
          <a:p>
            <a:pPr lvl="2"/>
            <a:r>
              <a:rPr lang="nb-NO" dirty="0"/>
              <a:t>Hovedsakelig områder med nasjonale og regionale brukere, men også områder som har sterk lokal forankring</a:t>
            </a:r>
          </a:p>
          <a:p>
            <a:pPr lvl="2"/>
            <a:r>
              <a:rPr lang="nb-NO" dirty="0"/>
              <a:t>Eksempel </a:t>
            </a:r>
            <a:r>
              <a:rPr lang="nb-NO" dirty="0" err="1"/>
              <a:t>Mesnaelva</a:t>
            </a:r>
            <a:r>
              <a:rPr lang="nb-NO" dirty="0"/>
              <a:t>, Maihaugen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sz="1600" b="1" dirty="0"/>
              <a:t>Andre friluftsområder</a:t>
            </a:r>
          </a:p>
          <a:p>
            <a:pPr lvl="2"/>
            <a:r>
              <a:rPr lang="nb-NO" dirty="0" smtClean="0"/>
              <a:t>Områder </a:t>
            </a:r>
            <a:r>
              <a:rPr lang="nb-NO" dirty="0"/>
              <a:t>som ikke passer inn i andre </a:t>
            </a:r>
            <a:r>
              <a:rPr lang="nb-NO" dirty="0" smtClean="0"/>
              <a:t>kategorier</a:t>
            </a:r>
            <a:endParaRPr lang="nb-NO" dirty="0"/>
          </a:p>
          <a:p>
            <a:pPr lvl="2"/>
            <a:r>
              <a:rPr lang="nb-NO" dirty="0"/>
              <a:t>Brukes med varsomhet, og før inn informasjon i egenskapstabell.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61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Verdsetting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6"/>
            <a:ext cx="8060140" cy="890278"/>
          </a:xfrm>
        </p:spPr>
        <p:txBody>
          <a:bodyPr numCol="1"/>
          <a:lstStyle/>
          <a:p>
            <a:r>
              <a:rPr lang="nb-NO" sz="2200" dirty="0" smtClean="0"/>
              <a:t>Verdisettingen gjøres ved hjelp av et sett med kriterier som skal vektes fra en skala 1-5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838200" y="3309870"/>
            <a:ext cx="10515600" cy="293638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sz="1900" dirty="0" smtClean="0"/>
              <a:t>Brukerfrekvens</a:t>
            </a:r>
          </a:p>
          <a:p>
            <a:pPr lvl="1"/>
            <a:r>
              <a:rPr lang="nb-NO" sz="1900" dirty="0" smtClean="0"/>
              <a:t>Regionale og nasjonale brukere</a:t>
            </a:r>
          </a:p>
          <a:p>
            <a:pPr lvl="1"/>
            <a:r>
              <a:rPr lang="nb-NO" sz="1900" dirty="0" smtClean="0"/>
              <a:t>Opplevelseskvaliteter</a:t>
            </a:r>
          </a:p>
          <a:p>
            <a:pPr lvl="1"/>
            <a:r>
              <a:rPr lang="nb-NO" sz="1900" dirty="0" smtClean="0"/>
              <a:t>Symbolverdi</a:t>
            </a:r>
          </a:p>
          <a:p>
            <a:pPr lvl="1"/>
            <a:r>
              <a:rPr lang="nb-NO" sz="1900" dirty="0" smtClean="0"/>
              <a:t>Funksjon</a:t>
            </a:r>
          </a:p>
          <a:p>
            <a:pPr lvl="1"/>
            <a:r>
              <a:rPr lang="nb-NO" sz="1900" dirty="0" smtClean="0"/>
              <a:t>Egnethet</a:t>
            </a:r>
          </a:p>
          <a:p>
            <a:pPr lvl="1"/>
            <a:r>
              <a:rPr lang="nb-NO" sz="1900" dirty="0" smtClean="0"/>
              <a:t>Tilrettelegging</a:t>
            </a:r>
          </a:p>
          <a:p>
            <a:pPr lvl="1"/>
            <a:endParaRPr lang="nb-NO" sz="1900" dirty="0" smtClean="0"/>
          </a:p>
          <a:p>
            <a:pPr lvl="1"/>
            <a:r>
              <a:rPr lang="nb-NO" sz="1900" dirty="0" smtClean="0"/>
              <a:t>Kunnskapsverdi</a:t>
            </a:r>
          </a:p>
          <a:p>
            <a:pPr lvl="1"/>
            <a:r>
              <a:rPr lang="nb-NO" sz="1900" dirty="0" smtClean="0"/>
              <a:t>Inngrep</a:t>
            </a:r>
          </a:p>
          <a:p>
            <a:pPr lvl="1"/>
            <a:r>
              <a:rPr lang="nb-NO" sz="1900" dirty="0" smtClean="0"/>
              <a:t>Utstrekning </a:t>
            </a:r>
          </a:p>
          <a:p>
            <a:pPr lvl="1"/>
            <a:r>
              <a:rPr lang="nb-NO" sz="1900" dirty="0" smtClean="0"/>
              <a:t>Tilgjengelighet</a:t>
            </a:r>
          </a:p>
          <a:p>
            <a:pPr lvl="1"/>
            <a:r>
              <a:rPr lang="nb-NO" sz="1900" dirty="0" smtClean="0"/>
              <a:t>Lydmiljø</a:t>
            </a:r>
          </a:p>
          <a:p>
            <a:pPr lvl="1"/>
            <a:r>
              <a:rPr lang="nb-NO" sz="1900" dirty="0" smtClean="0"/>
              <a:t>Potensiell bruk</a:t>
            </a:r>
          </a:p>
          <a:p>
            <a:pPr lvl="1"/>
            <a:endParaRPr lang="nb-NO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498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t">
  <a:themeElements>
    <a:clrScheme name="Blågrøn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684</TotalTime>
  <Words>317</Words>
  <Application>Microsoft Office PowerPoint</Application>
  <PresentationFormat>Egendefinert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Fasett</vt:lpstr>
      <vt:lpstr>Kartlegging og verdsetting  av friluftsområder        - Guro Oudenstad Strætkvern, 25.10.16</vt:lpstr>
      <vt:lpstr>Bakgrunn</vt:lpstr>
      <vt:lpstr>Hvorfor kartlegge?</vt:lpstr>
      <vt:lpstr>METODIKK</vt:lpstr>
      <vt:lpstr>Områdetyper</vt:lpstr>
      <vt:lpstr>PowerPoint-presentasjon</vt:lpstr>
      <vt:lpstr>PowerPoint-presentasjon</vt:lpstr>
      <vt:lpstr>PowerPoint-presentasjon</vt:lpstr>
      <vt:lpstr>Verdsetting</vt:lpstr>
      <vt:lpstr>Avhengig av hvilke score området fikk på verdsettingskriteriene blir området tilslutt registrert som:  </vt:lpstr>
      <vt:lpstr>Verdisetting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Kartlegging og verdsetting  av friluftsområder</dc:title>
  <dc:creator>Guro Oudenstad Strætkvern</dc:creator>
  <cp:lastModifiedBy>IKOMM</cp:lastModifiedBy>
  <cp:revision>32</cp:revision>
  <dcterms:created xsi:type="dcterms:W3CDTF">2016-10-21T09:06:19Z</dcterms:created>
  <dcterms:modified xsi:type="dcterms:W3CDTF">2016-10-25T09:03:35Z</dcterms:modified>
</cp:coreProperties>
</file>