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25" r:id="rId2"/>
    <p:sldId id="332" r:id="rId3"/>
    <p:sldId id="257" r:id="rId4"/>
    <p:sldId id="277" r:id="rId5"/>
    <p:sldId id="290" r:id="rId6"/>
    <p:sldId id="327" r:id="rId7"/>
    <p:sldId id="329" r:id="rId8"/>
    <p:sldId id="334" r:id="rId9"/>
    <p:sldId id="330" r:id="rId10"/>
    <p:sldId id="335" r:id="rId11"/>
    <p:sldId id="336" r:id="rId12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9" autoAdjust="0"/>
    <p:restoredTop sz="94649" autoAdjust="0"/>
  </p:normalViewPr>
  <p:slideViewPr>
    <p:cSldViewPr>
      <p:cViewPr>
        <p:scale>
          <a:sx n="90" d="100"/>
          <a:sy n="90" d="100"/>
        </p:scale>
        <p:origin x="-142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E0FA7-8381-4F3A-B0FC-9680F75BA417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757A-88A7-47D7-8848-A20767507F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8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B283D-D09E-47AD-8AFD-DD295597DD70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DDCFB-377A-4DE5-9944-235D5FBD9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5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AB927-9AD4-4C6D-8370-573C74467D95}" type="slidenum">
              <a:rPr lang="nb-NO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2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254001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01261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" b="27307"/>
          <a:stretch/>
        </p:blipFill>
        <p:spPr>
          <a:xfrm>
            <a:off x="0" y="0"/>
            <a:ext cx="9144000" cy="233929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" y="260648"/>
            <a:ext cx="440059" cy="59334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7308304" y="6642839"/>
            <a:ext cx="18934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rgbClr val="FF0000"/>
                </a:solidFill>
                <a:ea typeface="MS PGothic" pitchFamily="34" charset="-128"/>
              </a:rPr>
              <a:t>www.lillehammer.kommune.no</a:t>
            </a:r>
          </a:p>
        </p:txBody>
      </p:sp>
    </p:spTree>
    <p:extLst>
      <p:ext uri="{BB962C8B-B14F-4D97-AF65-F5344CB8AC3E}">
        <p14:creationId xmlns:p14="http://schemas.microsoft.com/office/powerpoint/2010/main" val="209420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30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2623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55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42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35495" y="6024866"/>
            <a:ext cx="4608513" cy="80625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4499991" y="6024865"/>
            <a:ext cx="4608513" cy="8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2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2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569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792087"/>
          </a:xfrm>
          <a:solidFill>
            <a:srgbClr val="0070C0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548681"/>
            <a:ext cx="4041775" cy="792088"/>
          </a:xfrm>
          <a:solidFill>
            <a:srgbClr val="0070C0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2C7D0-6C75-476C-B3CB-86A6720C8A64}" type="datetimeFigureOut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25.10.2016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6BF278-3CBB-40EC-B897-AA2C8DEB77C7}" type="slidenum">
              <a:rPr lang="nb-NO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nb-NO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0" y="5017674"/>
            <a:ext cx="9144000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0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505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308304" y="6642839"/>
            <a:ext cx="18934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rgbClr val="FF0000"/>
                </a:solidFill>
                <a:ea typeface="MS PGothic" pitchFamily="34" charset="-128"/>
              </a:rPr>
              <a:t>www.lillehammer.kommune.no</a:t>
            </a:r>
          </a:p>
        </p:txBody>
      </p:sp>
    </p:spTree>
    <p:extLst>
      <p:ext uri="{BB962C8B-B14F-4D97-AF65-F5344CB8AC3E}">
        <p14:creationId xmlns:p14="http://schemas.microsoft.com/office/powerpoint/2010/main" val="29540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 for kvelden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smtClean="0"/>
              <a:t>18.00-18.10: 	Velkommen </a:t>
            </a:r>
          </a:p>
          <a:p>
            <a:pPr marL="0" indent="0">
              <a:buNone/>
            </a:pPr>
            <a:r>
              <a:rPr lang="nb-NO" sz="1200" dirty="0"/>
              <a:t>		v/ Inger Stubsjøen, byplansjef, Lillehammer kommune</a:t>
            </a:r>
          </a:p>
          <a:p>
            <a:pPr marL="0" indent="0">
              <a:buNone/>
            </a:pPr>
            <a:r>
              <a:rPr lang="nb-NO" sz="1800" dirty="0" smtClean="0"/>
              <a:t>18.10-18.20: 	Hyttepolitikk - status</a:t>
            </a:r>
          </a:p>
          <a:p>
            <a:pPr marL="0" indent="0">
              <a:buNone/>
            </a:pPr>
            <a:r>
              <a:rPr lang="nb-NO" sz="1200" dirty="0"/>
              <a:t>		v/ Marianne Bismo, rådgiver Plan og miljø, Lillehammer kommune</a:t>
            </a:r>
          </a:p>
          <a:p>
            <a:pPr marL="0" indent="0">
              <a:buNone/>
            </a:pPr>
            <a:r>
              <a:rPr lang="nb-NO" sz="1800" dirty="0" smtClean="0"/>
              <a:t>18.20-18.35: 	Naturmiljø, naturgrunnlag og vassdrag </a:t>
            </a:r>
          </a:p>
          <a:p>
            <a:pPr marL="0" indent="0">
              <a:buNone/>
            </a:pPr>
            <a:r>
              <a:rPr lang="nb-NO" sz="1200" dirty="0"/>
              <a:t>		v/ Anders Breili, rådgiver Plan og miljø, Lillehammer kommune</a:t>
            </a:r>
          </a:p>
          <a:p>
            <a:pPr marL="0" indent="0">
              <a:buNone/>
            </a:pPr>
            <a:r>
              <a:rPr lang="nb-NO" sz="1800" dirty="0" smtClean="0"/>
              <a:t>18.35-18.45: 	Kartlegging av friluftsliv – metode</a:t>
            </a:r>
          </a:p>
          <a:p>
            <a:pPr marL="0" indent="0">
              <a:buNone/>
            </a:pPr>
            <a:r>
              <a:rPr lang="nb-NO" sz="1200" dirty="0"/>
              <a:t>		v/ Guro Oudenstad Strætkvern, rådgiver Plan og miljø, Lillehammer kommune</a:t>
            </a:r>
          </a:p>
          <a:p>
            <a:pPr marL="0" indent="0">
              <a:buNone/>
            </a:pPr>
            <a:r>
              <a:rPr lang="nb-NO" sz="1800" dirty="0" smtClean="0"/>
              <a:t>18.45-19:00: 	Hvilke </a:t>
            </a:r>
            <a:r>
              <a:rPr lang="nb-NO" sz="1800" dirty="0"/>
              <a:t>viktige hensyn til friluftslivet bør ivaretas i fjell- og </a:t>
            </a:r>
            <a:r>
              <a:rPr lang="nb-NO" sz="1800" dirty="0" smtClean="0"/>
              <a:t>			utmarksområdene?</a:t>
            </a:r>
          </a:p>
          <a:p>
            <a:pPr marL="0" indent="0">
              <a:buNone/>
            </a:pPr>
            <a:r>
              <a:rPr lang="nb-NO" sz="1200" dirty="0"/>
              <a:t>		v/ Ragnvald Jevne, DNT Lillehammer</a:t>
            </a:r>
          </a:p>
          <a:p>
            <a:pPr marL="0" indent="0">
              <a:buNone/>
            </a:pPr>
            <a:r>
              <a:rPr lang="nb-NO" sz="1800" dirty="0"/>
              <a:t>19:00-19:20	</a:t>
            </a:r>
            <a:r>
              <a:rPr lang="nb-NO" sz="1800" dirty="0" smtClean="0"/>
              <a:t>Trender innen fritidsboliger – hva skal Lillehammer satse 			på?</a:t>
            </a:r>
          </a:p>
          <a:p>
            <a:pPr marL="0" indent="0">
              <a:buNone/>
            </a:pPr>
            <a:r>
              <a:rPr lang="nb-NO" sz="1200" dirty="0"/>
              <a:t>		v/ </a:t>
            </a:r>
            <a:r>
              <a:rPr lang="nb-NO" sz="1200" dirty="0" smtClean="0"/>
              <a:t>Kjell </a:t>
            </a:r>
            <a:r>
              <a:rPr lang="nb-NO" sz="1200" dirty="0" err="1" smtClean="0"/>
              <a:t>Overvåg</a:t>
            </a:r>
            <a:r>
              <a:rPr lang="nb-NO" sz="1200" dirty="0" smtClean="0"/>
              <a:t>, </a:t>
            </a:r>
            <a:r>
              <a:rPr lang="nb-NO" sz="1200" dirty="0"/>
              <a:t>Østlandsforskning</a:t>
            </a:r>
          </a:p>
          <a:p>
            <a:pPr marL="0" indent="0">
              <a:buNone/>
            </a:pPr>
            <a:r>
              <a:rPr lang="nb-NO" sz="1800" dirty="0" smtClean="0"/>
              <a:t>19:20-20:30	Workshop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56165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Revisjon av kommuneplanens arealdel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Skal «restriktiv hyttepolitikk» videreføres?</a:t>
            </a:r>
          </a:p>
          <a:p>
            <a:r>
              <a:rPr lang="nb-NO" dirty="0" smtClean="0"/>
              <a:t>Skal vi tenke «nytt» mht. fritidsboliger?</a:t>
            </a:r>
          </a:p>
          <a:p>
            <a:pPr lvl="1"/>
            <a:r>
              <a:rPr lang="nb-NO" dirty="0" smtClean="0"/>
              <a:t>Mjøsa, Olympiaparken, leiligheter …?</a:t>
            </a:r>
          </a:p>
          <a:p>
            <a:r>
              <a:rPr lang="nb-NO" dirty="0" smtClean="0"/>
              <a:t>Nordseter:</a:t>
            </a:r>
          </a:p>
          <a:p>
            <a:pPr lvl="1"/>
            <a:r>
              <a:rPr lang="nb-NO" dirty="0" smtClean="0"/>
              <a:t>Fortetting?</a:t>
            </a:r>
          </a:p>
          <a:p>
            <a:pPr lvl="1"/>
            <a:r>
              <a:rPr lang="nb-NO" dirty="0" smtClean="0"/>
              <a:t>Utvidelse?</a:t>
            </a:r>
          </a:p>
          <a:p>
            <a:pPr lvl="1"/>
            <a:r>
              <a:rPr lang="nb-NO" dirty="0" smtClean="0"/>
              <a:t>Næringsarealer?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5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2" t="27628" r="19677" b="29649"/>
          <a:stretch/>
        </p:blipFill>
        <p:spPr bwMode="auto">
          <a:xfrm>
            <a:off x="899592" y="22844"/>
            <a:ext cx="7308304" cy="493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Workshop</a:t>
            </a:r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683568" y="2030134"/>
            <a:ext cx="7632848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Friluftsliv - kartlegging</a:t>
            </a:r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>
            <a:off x="683568" y="3212976"/>
            <a:ext cx="7632848" cy="1002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Fritidsboliger på Lillehammer – hvor skal vi?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683568" y="4437112"/>
            <a:ext cx="7632848" cy="1002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Laftepalass eller skur – utforming, arealbehov og standard for hyttebebyggelse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705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488832" cy="2236746"/>
          </a:xfrm>
        </p:spPr>
        <p:txBody>
          <a:bodyPr>
            <a:noAutofit/>
          </a:bodyPr>
          <a:lstStyle/>
          <a:p>
            <a:r>
              <a:rPr lang="nb-NO" sz="4800" b="1" dirty="0" smtClean="0">
                <a:solidFill>
                  <a:srgbClr val="0C2F83"/>
                </a:solidFill>
              </a:rPr>
              <a:t>Hyttepolitikk - status</a:t>
            </a:r>
          </a:p>
        </p:txBody>
      </p:sp>
    </p:spTree>
    <p:extLst>
      <p:ext uri="{BB962C8B-B14F-4D97-AF65-F5344CB8AC3E}">
        <p14:creationId xmlns:p14="http://schemas.microsoft.com/office/powerpoint/2010/main" val="27162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Overordna føringer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82694" y="1700808"/>
            <a:ext cx="8208911" cy="120032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/>
              <a:t>Kommuneplanens </a:t>
            </a:r>
            <a:r>
              <a:rPr lang="nb-NO" sz="2400" b="1" dirty="0"/>
              <a:t>samfunnsdel (2014-2027)</a:t>
            </a:r>
            <a:r>
              <a:rPr lang="nb-NO" sz="2400" b="1" dirty="0" smtClean="0"/>
              <a:t>:</a:t>
            </a:r>
            <a:r>
              <a:rPr lang="nb-NO" sz="2400" dirty="0" smtClean="0"/>
              <a:t>  </a:t>
            </a:r>
            <a:r>
              <a:rPr lang="nb-NO" sz="2400" dirty="0"/>
              <a:t>Forvaltning av Mjøsa </a:t>
            </a:r>
            <a:r>
              <a:rPr lang="nb-NO" sz="2400" dirty="0" smtClean="0"/>
              <a:t>og fjellområdene </a:t>
            </a:r>
            <a:r>
              <a:rPr lang="nb-NO" sz="2400" dirty="0"/>
              <a:t>fra Hafjell til Sjusjøen er eksempler som </a:t>
            </a:r>
            <a:r>
              <a:rPr lang="nb-NO" sz="2400" dirty="0" smtClean="0"/>
              <a:t>også krever </a:t>
            </a:r>
            <a:r>
              <a:rPr lang="nb-NO" sz="2400" dirty="0"/>
              <a:t>samarbeid på tvers av kommune- og fylkesgrenser.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58318" y="3140968"/>
            <a:ext cx="8208911" cy="120032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Kommunal </a:t>
            </a:r>
            <a:r>
              <a:rPr lang="nb-NO" sz="2400" b="1" dirty="0" smtClean="0"/>
              <a:t>planstrategi (2016-2019):</a:t>
            </a:r>
            <a:r>
              <a:rPr lang="nb-NO" sz="2400" dirty="0" smtClean="0"/>
              <a:t>  </a:t>
            </a:r>
            <a:r>
              <a:rPr lang="nb-NO" sz="2400" dirty="0" smtClean="0"/>
              <a:t>Interkommunal plan om fjellområdene Hafjell-Sjusjøen. Kommunene Hamar og Åmot inviteres inn i samarbeidet. Oppstart 2017.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7543" y="4581128"/>
            <a:ext cx="8208911" cy="830997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Regionrådet: </a:t>
            </a:r>
            <a:r>
              <a:rPr lang="nb-NO" sz="2400" dirty="0" smtClean="0"/>
              <a:t>Visjon </a:t>
            </a:r>
            <a:r>
              <a:rPr lang="nb-NO" sz="2400" dirty="0" smtClean="0"/>
              <a:t>om å bli Europas mest komplette region for vintersport og opplevelser.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003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Kommuneplanens arealdel 2011-2024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nb-NO" dirty="0" smtClean="0"/>
              <a:t>Praksisen </a:t>
            </a:r>
            <a:r>
              <a:rPr lang="nb-NO" dirty="0"/>
              <a:t>med restriktiv holdning til ny hyttebebyggelse </a:t>
            </a:r>
            <a:r>
              <a:rPr lang="nb-NO" dirty="0" smtClean="0"/>
              <a:t>videreføres: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Restriktiv til nye områder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Restriktiv til hyttestørrelse</a:t>
            </a:r>
          </a:p>
          <a:p>
            <a:pPr marL="285750" indent="-285750"/>
            <a:r>
              <a:rPr lang="nb-NO" dirty="0"/>
              <a:t>Kvalitetene knyttet til tradisjonelt friluftsliv på Nordseter skal opprettholdes og forsterkes</a:t>
            </a:r>
            <a:r>
              <a:rPr lang="nb-NO" dirty="0" smtClean="0"/>
              <a:t>.</a:t>
            </a:r>
          </a:p>
          <a:p>
            <a:pPr marL="285750" indent="-285750"/>
            <a:r>
              <a:rPr lang="nb-NO" dirty="0" smtClean="0"/>
              <a:t>Prinsipp om grønt belte mellom Nordseter og hyttebebyggelsen i nabokommunene.</a:t>
            </a:r>
          </a:p>
          <a:p>
            <a:pPr marL="285750" indent="-285750"/>
            <a:r>
              <a:rPr lang="nb-NO" dirty="0" smtClean="0"/>
              <a:t>Verne om «Lillehammerfjellet». </a:t>
            </a:r>
            <a:endParaRPr lang="nb-NO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136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97"/>
            <a:ext cx="9144000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9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Hvilke hytteområder har vi?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668344" y="3645024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Ca. 200 ubebygde, regulerte hyttetomter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Potensiale: ca. 300 hytter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27584" y="587727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Ca. 20 ubebygde, regulerte hyttetomter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93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7624"/>
            <a:ext cx="8803133" cy="686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6309" r="55629" b="5669"/>
          <a:stretch/>
        </p:blipFill>
        <p:spPr bwMode="auto">
          <a:xfrm>
            <a:off x="1518483" y="-27384"/>
            <a:ext cx="5861829" cy="697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«Restriktiv til hyttestørrelse»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1988840"/>
            <a:ext cx="8208912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LNF – innenfor 100-metersbeltet:</a:t>
            </a:r>
          </a:p>
          <a:p>
            <a:r>
              <a:rPr lang="nb-NO" dirty="0" smtClean="0"/>
              <a:t>Ingen nybygg tillates.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67544" y="4149080"/>
            <a:ext cx="8208912" cy="92333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Nordseter – eldre reguleringsplaner:</a:t>
            </a:r>
          </a:p>
          <a:p>
            <a:r>
              <a:rPr lang="nb-NO" dirty="0" smtClean="0"/>
              <a:t>Gjennom disp. kan tillates: BYA = 150 m</a:t>
            </a:r>
            <a:r>
              <a:rPr lang="nb-NO" baseline="30000" dirty="0" smtClean="0"/>
              <a:t>2</a:t>
            </a:r>
            <a:r>
              <a:rPr lang="nb-NO" dirty="0" smtClean="0"/>
              <a:t> -&gt; </a:t>
            </a:r>
            <a:r>
              <a:rPr lang="nb-NO" dirty="0" err="1" smtClean="0"/>
              <a:t>hovedhytte</a:t>
            </a:r>
            <a:r>
              <a:rPr lang="nb-NO" dirty="0" smtClean="0"/>
              <a:t> maks. 120 m</a:t>
            </a:r>
            <a:r>
              <a:rPr lang="nb-NO" baseline="30000" dirty="0" smtClean="0"/>
              <a:t>2</a:t>
            </a:r>
            <a:r>
              <a:rPr lang="nb-NO" dirty="0" smtClean="0"/>
              <a:t>, uthus/anneks maks. 30 m</a:t>
            </a:r>
            <a:r>
              <a:rPr lang="nb-NO" baseline="30000" dirty="0" smtClean="0"/>
              <a:t>2</a:t>
            </a:r>
            <a:r>
              <a:rPr lang="nb-NO" dirty="0" smtClean="0"/>
              <a:t>. I tillegg maks. </a:t>
            </a:r>
            <a:r>
              <a:rPr lang="nb-NO" dirty="0"/>
              <a:t>20 </a:t>
            </a:r>
            <a:r>
              <a:rPr lang="nb-NO" dirty="0" smtClean="0"/>
              <a:t>m</a:t>
            </a:r>
            <a:r>
              <a:rPr lang="nb-NO" baseline="30000" dirty="0" smtClean="0"/>
              <a:t>2</a:t>
            </a:r>
            <a:r>
              <a:rPr lang="nb-NO" dirty="0" smtClean="0"/>
              <a:t> terrasse.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67544" y="2948735"/>
            <a:ext cx="8208912" cy="92333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LNF – utenfor 100-metersbeltet:</a:t>
            </a:r>
          </a:p>
          <a:p>
            <a:r>
              <a:rPr lang="nb-NO" dirty="0" smtClean="0"/>
              <a:t>Gjennom disp. kan tillates: BYA = 90 m</a:t>
            </a:r>
            <a:r>
              <a:rPr lang="nb-NO" baseline="30000" dirty="0" smtClean="0"/>
              <a:t>2</a:t>
            </a:r>
            <a:r>
              <a:rPr lang="nb-NO" dirty="0" smtClean="0"/>
              <a:t> herav maks. 20 % til terrasse/inngangsparti og uthus på maks. 10 m</a:t>
            </a:r>
            <a:r>
              <a:rPr lang="nb-NO" baseline="30000" dirty="0" smtClean="0"/>
              <a:t>2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04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blå">
  <a:themeElements>
    <a:clrScheme name="Fullmån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286</Words>
  <Application>Microsoft Office PowerPoint</Application>
  <PresentationFormat>Skjermfremvisning (4:3)</PresentationFormat>
  <Paragraphs>51</Paragraphs>
  <Slides>11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mal_blå</vt:lpstr>
      <vt:lpstr>Program for kvelden</vt:lpstr>
      <vt:lpstr>Workshop</vt:lpstr>
      <vt:lpstr>  </vt:lpstr>
      <vt:lpstr>Overordna føringer</vt:lpstr>
      <vt:lpstr>Kommuneplanens arealdel 2011-2024</vt:lpstr>
      <vt:lpstr>Hvilke hytteområder har vi?</vt:lpstr>
      <vt:lpstr>PowerPoint-presentasjon</vt:lpstr>
      <vt:lpstr>PowerPoint-presentasjon</vt:lpstr>
      <vt:lpstr>«Restriktiv til hyttestørrelse»</vt:lpstr>
      <vt:lpstr>Revisjon av kommuneplanens arealdel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Økonomirapportering til formannskapet</dc:title>
  <dc:creator>Christian Fotland</dc:creator>
  <cp:lastModifiedBy>Marianne Bismo</cp:lastModifiedBy>
  <cp:revision>154</cp:revision>
  <cp:lastPrinted>2016-10-25T11:07:36Z</cp:lastPrinted>
  <dcterms:created xsi:type="dcterms:W3CDTF">2015-02-16T12:05:25Z</dcterms:created>
  <dcterms:modified xsi:type="dcterms:W3CDTF">2016-10-25T14:39:31Z</dcterms:modified>
</cp:coreProperties>
</file>